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452BB6B-F1C4-440E-BF69-08200B25239C}" type="datetimeFigureOut">
              <a:rPr lang="fa-IR" smtClean="0"/>
              <a:t>09/25/1442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5655F68-7372-4E39-B21C-FF78F91A27BD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فصل 15</a:t>
            </a:r>
            <a:br>
              <a:rPr lang="fa-IR" dirty="0" smtClean="0"/>
            </a:br>
            <a:r>
              <a:rPr lang="fa-IR" dirty="0" smtClean="0"/>
              <a:t>اختلالات روانشناختی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6364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sz="3600" smtClean="0"/>
              <a:t>اختلال دوقطبی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452806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تعریف ناهنجاری:</a:t>
            </a:r>
          </a:p>
          <a:p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انحراف از هنجارهای فرهنگی</a:t>
            </a:r>
          </a:p>
          <a:p>
            <a:pPr>
              <a:buFontTx/>
              <a:buChar char="-"/>
            </a:pPr>
            <a:r>
              <a:rPr lang="fa-IR" dirty="0" smtClean="0"/>
              <a:t>نامتعارف بودن</a:t>
            </a:r>
          </a:p>
          <a:p>
            <a:pPr>
              <a:buFontTx/>
              <a:buChar char="-"/>
            </a:pPr>
            <a:r>
              <a:rPr lang="fa-IR" dirty="0" err="1" smtClean="0"/>
              <a:t>غیرانطباقی</a:t>
            </a:r>
            <a:r>
              <a:rPr lang="fa-IR" dirty="0" smtClean="0"/>
              <a:t> بودن رفتار</a:t>
            </a:r>
          </a:p>
          <a:p>
            <a:pPr>
              <a:buFontTx/>
              <a:buChar char="-"/>
            </a:pPr>
            <a:r>
              <a:rPr lang="fa-IR" dirty="0" smtClean="0"/>
              <a:t>ناراحتی شخصی</a:t>
            </a:r>
          </a:p>
          <a:p>
            <a:pPr>
              <a:buFontTx/>
              <a:buChar char="-"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38012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طبقه بندی اختلالات روانی</a:t>
            </a:r>
          </a:p>
          <a:p>
            <a:endParaRPr lang="fa-IR" dirty="0"/>
          </a:p>
          <a:p>
            <a:pPr>
              <a:buFontTx/>
              <a:buChar char="-"/>
            </a:pPr>
            <a:r>
              <a:rPr lang="en-US" dirty="0" smtClean="0"/>
              <a:t>DSM-V</a:t>
            </a:r>
            <a:r>
              <a:rPr lang="fa-IR" dirty="0" smtClean="0"/>
              <a:t>: در آمریکا</a:t>
            </a: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 smtClean="0"/>
              <a:t>ICD</a:t>
            </a:r>
            <a:r>
              <a:rPr lang="fa-IR" dirty="0" smtClean="0"/>
              <a:t> : توسط سازمان بهداشت جهانی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طبقه بندی بین </a:t>
            </a:r>
            <a:r>
              <a:rPr lang="fa-IR" dirty="0" err="1" smtClean="0"/>
              <a:t>المللی</a:t>
            </a:r>
            <a:r>
              <a:rPr lang="fa-IR" dirty="0" smtClean="0"/>
              <a:t> بیماری ها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5095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اختلالات اضطرابی</a:t>
            </a:r>
          </a:p>
          <a:p>
            <a:pPr>
              <a:buFontTx/>
              <a:buChar char="-"/>
            </a:pPr>
            <a:r>
              <a:rPr lang="fa-IR" dirty="0" smtClean="0"/>
              <a:t>اضطراب علامت عمده است.</a:t>
            </a:r>
          </a:p>
          <a:p>
            <a:pPr>
              <a:buFontTx/>
              <a:buChar char="-"/>
            </a:pPr>
            <a:r>
              <a:rPr lang="fa-IR" dirty="0" smtClean="0"/>
              <a:t>رفتارهای غیر عادی</a:t>
            </a:r>
          </a:p>
          <a:p>
            <a:pPr>
              <a:buFontTx/>
              <a:buChar char="-"/>
            </a:pPr>
            <a:r>
              <a:rPr lang="fa-IR" dirty="0" err="1" smtClean="0"/>
              <a:t>علامتهای</a:t>
            </a:r>
            <a:r>
              <a:rPr lang="fa-IR" dirty="0" smtClean="0"/>
              <a:t> اضطراب: فیزیولوژیکی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شناختی: دانستن حمله قلبی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</a:t>
            </a:r>
            <a:r>
              <a:rPr lang="fa-IR" dirty="0" err="1" smtClean="0"/>
              <a:t>انطباقی</a:t>
            </a:r>
            <a:r>
              <a:rPr lang="fa-IR" dirty="0" smtClean="0"/>
              <a:t> یا </a:t>
            </a:r>
            <a:r>
              <a:rPr lang="fa-IR" dirty="0" err="1" smtClean="0"/>
              <a:t>غیرانطباقی</a:t>
            </a:r>
            <a:r>
              <a:rPr lang="fa-IR" dirty="0" smtClean="0"/>
              <a:t> بودن: 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تفاوت ترس و اضطراب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</a:t>
            </a:r>
          </a:p>
          <a:p>
            <a:pPr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             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0489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endParaRPr lang="fa-IR" dirty="0"/>
          </a:p>
          <a:p>
            <a:pPr marL="68580" indent="0" algn="ctr">
              <a:buNone/>
            </a:pPr>
            <a:r>
              <a:rPr lang="fa-IR" sz="4000" dirty="0" smtClean="0"/>
              <a:t>اختلال هراس</a:t>
            </a:r>
          </a:p>
          <a:p>
            <a:pPr marL="68580" indent="0" algn="ctr">
              <a:buNone/>
            </a:pPr>
            <a:r>
              <a:rPr lang="fa-IR" sz="4000" dirty="0" smtClean="0"/>
              <a:t>اختلال </a:t>
            </a:r>
            <a:r>
              <a:rPr lang="fa-IR" sz="4000" dirty="0" err="1" smtClean="0"/>
              <a:t>گذرهراسی</a:t>
            </a:r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147349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r>
              <a:rPr lang="fa-IR" dirty="0" smtClean="0"/>
              <a:t>تبیین اختلالات اضطرابی</a:t>
            </a: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پاسخ جنگ- گریز</a:t>
            </a: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استرس-آسیب پذیری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68968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r>
              <a:rPr lang="fa-IR" sz="3200" dirty="0" err="1" smtClean="0"/>
              <a:t>فوبی</a:t>
            </a:r>
            <a:r>
              <a:rPr lang="fa-IR" sz="3200" dirty="0" smtClean="0"/>
              <a:t> ها</a:t>
            </a:r>
          </a:p>
          <a:p>
            <a:pPr marL="68580" indent="0" algn="ctr">
              <a:buNone/>
            </a:pPr>
            <a:r>
              <a:rPr lang="fa-IR" sz="3200" dirty="0" err="1" smtClean="0"/>
              <a:t>فوبی</a:t>
            </a:r>
            <a:r>
              <a:rPr lang="fa-IR" sz="3200" dirty="0" smtClean="0"/>
              <a:t> خاص</a:t>
            </a:r>
          </a:p>
          <a:p>
            <a:pPr marL="68580" indent="0" algn="ctr">
              <a:buNone/>
            </a:pPr>
            <a:r>
              <a:rPr lang="fa-IR" sz="3200" dirty="0" err="1" smtClean="0"/>
              <a:t>فوبی</a:t>
            </a:r>
            <a:r>
              <a:rPr lang="fa-IR" sz="3200" dirty="0" smtClean="0"/>
              <a:t> اجتماعی</a:t>
            </a:r>
          </a:p>
          <a:p>
            <a:pPr marL="68580" indent="0" algn="ctr">
              <a:buNone/>
            </a:pPr>
            <a:endParaRPr lang="fa-IR" sz="3200" dirty="0" smtClean="0"/>
          </a:p>
          <a:p>
            <a:pPr marL="68580" indent="0" algn="ct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01168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endParaRPr lang="fa-IR" sz="3600" dirty="0" smtClean="0"/>
          </a:p>
          <a:p>
            <a:pPr marL="68580" indent="0" algn="ctr">
              <a:buNone/>
            </a:pPr>
            <a:r>
              <a:rPr lang="fa-IR" sz="3600" dirty="0" smtClean="0"/>
              <a:t>اختلال وسواسی- جبری</a:t>
            </a:r>
          </a:p>
          <a:p>
            <a:pPr marL="68580" indent="0" algn="ctr">
              <a:buNone/>
            </a:pP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1623257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اختلالات روانشناختی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sz="3600" dirty="0" smtClean="0"/>
              <a:t>افسردگی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8378721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70</TotalTime>
  <Words>113</Words>
  <Application>Microsoft Office PowerPoint</Application>
  <PresentationFormat>On-screen Show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فصل 15 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  <vt:lpstr>اختلالات روانشناختی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Pack 30 DVDs</dc:creator>
  <cp:lastModifiedBy>MRT Pack 30 DVDs</cp:lastModifiedBy>
  <cp:revision>6</cp:revision>
  <dcterms:created xsi:type="dcterms:W3CDTF">2021-05-06T18:36:31Z</dcterms:created>
  <dcterms:modified xsi:type="dcterms:W3CDTF">2021-05-06T19:47:05Z</dcterms:modified>
</cp:coreProperties>
</file>